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1" r:id="rId2"/>
    <p:sldId id="262" r:id="rId3"/>
    <p:sldId id="269" r:id="rId4"/>
    <p:sldId id="265" r:id="rId5"/>
    <p:sldId id="266" r:id="rId6"/>
    <p:sldId id="263" r:id="rId7"/>
    <p:sldId id="267" r:id="rId8"/>
    <p:sldId id="268" r:id="rId9"/>
    <p:sldId id="264" r:id="rId10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3">
          <p15:clr>
            <a:srgbClr val="A4A3A4"/>
          </p15:clr>
        </p15:guide>
        <p15:guide id="2" orient="horz" pos="4079">
          <p15:clr>
            <a:srgbClr val="A4A3A4"/>
          </p15:clr>
        </p15:guide>
        <p15:guide id="3" orient="horz" pos="3984">
          <p15:clr>
            <a:srgbClr val="A4A3A4"/>
          </p15:clr>
        </p15:guide>
        <p15:guide id="4" pos="793">
          <p15:clr>
            <a:srgbClr val="A4A3A4"/>
          </p15:clr>
        </p15:guide>
        <p15:guide id="5" pos="4967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7" autoAdjust="0"/>
    <p:restoredTop sz="94630"/>
  </p:normalViewPr>
  <p:slideViewPr>
    <p:cSldViewPr showGuides="1">
      <p:cViewPr varScale="1">
        <p:scale>
          <a:sx n="87" d="100"/>
          <a:sy n="87" d="100"/>
        </p:scale>
        <p:origin x="968" y="184"/>
      </p:cViewPr>
      <p:guideLst>
        <p:guide orient="horz" pos="613"/>
        <p:guide orient="horz" pos="4079"/>
        <p:guide orient="horz" pos="3984"/>
        <p:guide pos="793"/>
        <p:guide pos="496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F0ACF-17B1-4B0C-9279-BA8C1FFE04F9}" type="datetimeFigureOut">
              <a:rPr lang="sv-SE" smtClean="0"/>
              <a:t>2019-01-21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6B56D-241F-4243-BB82-52CD0FD93A2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5108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6B56D-241F-4243-BB82-52CD0FD93A25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1420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6B56D-241F-4243-BB82-52CD0FD93A25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1420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6B56D-241F-4243-BB82-52CD0FD93A25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1420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7" descr="droppe.png"/>
          <p:cNvPicPr>
            <a:picLocks noChangeAspect="1"/>
          </p:cNvPicPr>
          <p:nvPr userDrawn="1"/>
        </p:nvPicPr>
        <p:blipFill>
          <a:blip r:embed="rId2"/>
          <a:srcRect l="88652"/>
          <a:stretch>
            <a:fillRect/>
          </a:stretch>
        </p:blipFill>
        <p:spPr bwMode="auto">
          <a:xfrm>
            <a:off x="0" y="2339975"/>
            <a:ext cx="285750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Bildobjekt 7" descr="dropp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821488" y="2357438"/>
            <a:ext cx="2519362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6762" y="2092325"/>
            <a:ext cx="5893594" cy="1381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2" tIns="35712" rIns="35712" bIns="35712" numCol="1" anchor="b" anchorCtr="0" compatLnSpc="1">
            <a:prstTxWarp prst="textNoShape">
              <a:avLst/>
            </a:prstTxWarp>
          </a:bodyPr>
          <a:lstStyle>
            <a:lvl1pPr algn="l">
              <a:defRPr sz="44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sv-SE" noProof="0" dirty="0" err="1">
                <a:sym typeface="Gill Sans" charset="0"/>
              </a:rPr>
              <a:t>Click</a:t>
            </a:r>
            <a:r>
              <a:rPr lang="sv-SE" noProof="0" dirty="0">
                <a:sym typeface="Gill Sans" charset="0"/>
              </a:rPr>
              <a:t> to </a:t>
            </a:r>
            <a:r>
              <a:rPr lang="sv-SE" noProof="0" dirty="0" err="1">
                <a:sym typeface="Gill Sans" charset="0"/>
              </a:rPr>
              <a:t>edit</a:t>
            </a:r>
            <a:r>
              <a:rPr lang="sv-SE" noProof="0" dirty="0">
                <a:sym typeface="Gill Sans" charset="0"/>
              </a:rPr>
              <a:t> Master </a:t>
            </a:r>
            <a:r>
              <a:rPr lang="sv-SE" noProof="0" dirty="0" err="1">
                <a:sym typeface="Gill Sans" charset="0"/>
              </a:rPr>
              <a:t>title</a:t>
            </a:r>
            <a:r>
              <a:rPr lang="sv-SE" noProof="0" dirty="0">
                <a:sym typeface="Gill Sans" charset="0"/>
              </a:rPr>
              <a:t> </a:t>
            </a:r>
            <a:r>
              <a:rPr lang="sv-SE" noProof="0" dirty="0" err="1">
                <a:sym typeface="Gill Sans" charset="0"/>
              </a:rPr>
              <a:t>style</a:t>
            </a:r>
            <a:endParaRPr lang="sv-SE" noProof="0" dirty="0">
              <a:sym typeface="Gill Sans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506762" y="3536156"/>
            <a:ext cx="5893594" cy="7947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2" tIns="35712" rIns="35712" bIns="35712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1600" b="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sv-SE" noProof="0" dirty="0" err="1">
                <a:sym typeface="Gill Sans" charset="0"/>
              </a:rPr>
              <a:t>Click</a:t>
            </a:r>
            <a:r>
              <a:rPr lang="sv-SE" noProof="0" dirty="0">
                <a:sym typeface="Gill Sans" charset="0"/>
              </a:rPr>
              <a:t> to </a:t>
            </a:r>
            <a:r>
              <a:rPr lang="sv-SE" noProof="0" dirty="0" err="1">
                <a:sym typeface="Gill Sans" charset="0"/>
              </a:rPr>
              <a:t>edit</a:t>
            </a:r>
            <a:r>
              <a:rPr lang="sv-SE" noProof="0" dirty="0">
                <a:sym typeface="Gill Sans" charset="0"/>
              </a:rPr>
              <a:t> Master text</a:t>
            </a:r>
          </a:p>
        </p:txBody>
      </p:sp>
    </p:spTree>
    <p:extLst>
      <p:ext uri="{BB962C8B-B14F-4D97-AF65-F5344CB8AC3E}">
        <p14:creationId xmlns:p14="http://schemas.microsoft.com/office/powerpoint/2010/main" val="880271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9632" y="517522"/>
            <a:ext cx="6552728" cy="1281670"/>
          </a:xfrm>
        </p:spPr>
        <p:txBody>
          <a:bodyPr anchor="t" anchorCtr="0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1"/>
          </p:nvPr>
        </p:nvSpPr>
        <p:spPr>
          <a:xfrm>
            <a:off x="1258887" y="1772816"/>
            <a:ext cx="6626225" cy="4551784"/>
          </a:xfrm>
        </p:spPr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3"/>
              </a:buClr>
              <a:defRPr/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FC3D-594F-4CAE-AAA5-4C355564146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1178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58888" y="1772816"/>
            <a:ext cx="3313112" cy="455178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0" y="1772816"/>
            <a:ext cx="3313113" cy="455178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>
          <a:xfrm>
            <a:off x="1259631" y="419138"/>
            <a:ext cx="6625481" cy="128167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FFC3D-594F-4CAE-AAA5-4C355564146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57821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8" y="1844824"/>
            <a:ext cx="3241104" cy="8821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258888" y="2780927"/>
            <a:ext cx="3238500" cy="352779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844824"/>
            <a:ext cx="3242693" cy="8821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lang="sv-SE" sz="1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Georgia" pitchFamily="18" charset="0"/>
              <a:buNone/>
            </a:pPr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2780927"/>
            <a:ext cx="3240088" cy="3527797"/>
          </a:xfrm>
          <a:prstGeom prst="rect">
            <a:avLst/>
          </a:prstGeom>
        </p:spPr>
        <p:txBody>
          <a:bodyPr/>
          <a:lstStyle>
            <a:lvl1pPr marL="273050" indent="-273050" algn="l" defTabSz="914400" rtl="0" eaLnBrk="1" latinLnBrk="0" hangingPunct="1">
              <a:spcBef>
                <a:spcPct val="20000"/>
              </a:spcBef>
              <a:buFont typeface="Georgia" pitchFamily="18" charset="0"/>
              <a:buChar char="●"/>
              <a:defRPr lang="sv-S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575" indent="-263525" algn="l" defTabSz="914400" rtl="0" eaLnBrk="1" latinLnBrk="0" hangingPunct="1">
              <a:spcBef>
                <a:spcPct val="20000"/>
              </a:spcBef>
              <a:buFont typeface="Georgia" pitchFamily="18" charset="0"/>
              <a:buChar char="●"/>
              <a:defRPr lang="sv-S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9625" indent="-273050" algn="l" defTabSz="914400" rtl="0" eaLnBrk="1" latinLnBrk="0" hangingPunct="1">
              <a:spcBef>
                <a:spcPct val="20000"/>
              </a:spcBef>
              <a:buFont typeface="Georgia" pitchFamily="18" charset="0"/>
              <a:buChar char="●"/>
              <a:defRPr lang="sv-S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FFC3D-594F-4CAE-AAA5-4C355564146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8078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FFC3D-594F-4CAE-AAA5-4C355564146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93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FFC3D-594F-4CAE-AAA5-4C355564146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7036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071934" y="628652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C190B832-2E4B-4EA2-A5F0-5881D11F6209}" type="datetime1">
              <a:rPr lang="sv-SE" smtClean="0"/>
              <a:pPr/>
              <a:t>2019-01-21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1472" y="628652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sv-SE"/>
              <a:t>Niklas Friedler MdH/IDT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830C5E-419F-43F4-A48A-7B446000CFB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9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5" descr="droppe.png"/>
          <p:cNvPicPr>
            <a:picLocks noChangeAspect="1"/>
          </p:cNvPicPr>
          <p:nvPr userDrawn="1"/>
        </p:nvPicPr>
        <p:blipFill>
          <a:blip r:embed="rId9"/>
          <a:srcRect/>
          <a:stretch>
            <a:fillRect/>
          </a:stretch>
        </p:blipFill>
        <p:spPr bwMode="auto">
          <a:xfrm>
            <a:off x="231775" y="332656"/>
            <a:ext cx="1073150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Platshållare för rubrik 12"/>
          <p:cNvSpPr>
            <a:spLocks noGrp="1"/>
          </p:cNvSpPr>
          <p:nvPr>
            <p:ph type="title"/>
          </p:nvPr>
        </p:nvSpPr>
        <p:spPr>
          <a:xfrm>
            <a:off x="1259632" y="419138"/>
            <a:ext cx="6552728" cy="1281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14" name="Platshållare för text 13"/>
          <p:cNvSpPr>
            <a:spLocks noGrp="1"/>
          </p:cNvSpPr>
          <p:nvPr>
            <p:ph type="body" idx="1"/>
          </p:nvPr>
        </p:nvSpPr>
        <p:spPr>
          <a:xfrm>
            <a:off x="1258887" y="1783357"/>
            <a:ext cx="662622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4"/>
          </p:nvPr>
        </p:nvSpPr>
        <p:spPr>
          <a:xfrm>
            <a:off x="7885112" y="6282158"/>
            <a:ext cx="801687" cy="2431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2"/>
                </a:solidFill>
              </a:defRPr>
            </a:lvl1pPr>
          </a:lstStyle>
          <a:p>
            <a:fld id="{E21FFC3D-594F-4CAE-AAA5-4C355564146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7645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2" r:id="rId3"/>
    <p:sldLayoutId id="2147483653" r:id="rId4"/>
    <p:sldLayoutId id="2147483654" r:id="rId5"/>
    <p:sldLayoutId id="2147483655" r:id="rId6"/>
    <p:sldLayoutId id="2147483657" r:id="rId7"/>
  </p:sldLayoutIdLst>
  <p:hf hdr="0" ftr="0" dt="0"/>
  <p:txStyles>
    <p:titleStyle>
      <a:lvl1pPr marL="0" marR="0" indent="0" algn="l" defTabSz="914400" rtl="0" eaLnBrk="0" fontAlgn="base" latinLnBrk="0" hangingPunct="0">
        <a:lnSpc>
          <a:spcPts val="4000"/>
        </a:lnSpc>
        <a:spcBef>
          <a:spcPct val="0"/>
        </a:spcBef>
        <a:spcAft>
          <a:spcPct val="0"/>
        </a:spcAft>
        <a:buNone/>
        <a:tabLst/>
        <a:defRPr lang="sv-SE" sz="3600" b="1" u="none" kern="1200" noProof="0" dirty="0">
          <a:solidFill>
            <a:schemeClr val="tx1"/>
          </a:solidFill>
          <a:latin typeface="+mj-lt"/>
          <a:ea typeface="+mj-ea"/>
          <a:cs typeface="Arial"/>
          <a:sym typeface="Gill Sans" charset="0"/>
        </a:defRPr>
      </a:lvl1pPr>
    </p:titleStyle>
    <p:bodyStyle>
      <a:lvl1pPr marL="273050" indent="-27305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Georgia" pitchFamily="18" charset="0"/>
        <a:buChar char="●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36575" indent="-263525" algn="l" defTabSz="914400" rtl="0" eaLnBrk="1" latinLnBrk="0" hangingPunct="1">
        <a:spcBef>
          <a:spcPct val="20000"/>
        </a:spcBef>
        <a:buClr>
          <a:schemeClr val="accent2"/>
        </a:buClr>
        <a:buFont typeface="Georgia" pitchFamily="18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273050" algn="l" defTabSz="914400" rtl="0" eaLnBrk="1" latinLnBrk="0" hangingPunct="1">
        <a:spcBef>
          <a:spcPct val="20000"/>
        </a:spcBef>
        <a:buClr>
          <a:schemeClr val="accent3"/>
        </a:buClr>
        <a:buFont typeface="Georgia" pitchFamily="18" charset="0"/>
        <a:buChar char="●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PPU108 </a:t>
            </a:r>
            <a:br>
              <a:rPr lang="sv-SE" dirty="0"/>
            </a:br>
            <a:r>
              <a:rPr lang="sv-SE" dirty="0"/>
              <a:t>Mekanik, Statik 7,5 </a:t>
            </a:r>
            <a:r>
              <a:rPr lang="sv-SE" dirty="0" err="1"/>
              <a:t>hp</a:t>
            </a:r>
            <a:r>
              <a:rPr lang="sv-SE" dirty="0"/>
              <a:t> 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Niklas Friedler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294967295"/>
          </p:nvPr>
        </p:nvSpPr>
        <p:spPr>
          <a:xfrm>
            <a:off x="6572264" y="6286520"/>
            <a:ext cx="1905000" cy="457200"/>
          </a:xfrm>
          <a:prstGeom prst="rect">
            <a:avLst/>
          </a:prstGeom>
        </p:spPr>
        <p:txBody>
          <a:bodyPr/>
          <a:lstStyle/>
          <a:p>
            <a:fld id="{A8830C5E-419F-43F4-A48A-7B446000CFB1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5479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67A329-B5B5-43FA-813F-0C492B949D9D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3075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Mekanik indelning</a:t>
            </a:r>
          </a:p>
        </p:txBody>
      </p:sp>
      <p:sp>
        <p:nvSpPr>
          <p:cNvPr id="3076" name="Rectangle 1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Statik</a:t>
            </a:r>
          </a:p>
          <a:p>
            <a:pPr lvl="1"/>
            <a:r>
              <a:rPr lang="sv-SE" dirty="0"/>
              <a:t>Kraftgeometri</a:t>
            </a:r>
          </a:p>
          <a:p>
            <a:pPr lvl="1"/>
            <a:r>
              <a:rPr lang="sv-SE" dirty="0"/>
              <a:t>Jämvikt</a:t>
            </a:r>
          </a:p>
          <a:p>
            <a:endParaRPr lang="sv-SE" dirty="0"/>
          </a:p>
          <a:p>
            <a:r>
              <a:rPr lang="sv-SE" dirty="0"/>
              <a:t>Dynamik - </a:t>
            </a:r>
            <a:r>
              <a:rPr lang="sv-SE" b="0" dirty="0"/>
              <a:t>rörelse förändring</a:t>
            </a:r>
          </a:p>
          <a:p>
            <a:pPr lvl="1"/>
            <a:r>
              <a:rPr lang="sv-SE" dirty="0"/>
              <a:t>Kinematik</a:t>
            </a:r>
          </a:p>
          <a:p>
            <a:pPr lvl="2"/>
            <a:r>
              <a:rPr lang="sv-SE" dirty="0"/>
              <a:t>Hur det rör sig, </a:t>
            </a:r>
            <a:r>
              <a:rPr lang="sv-SE" dirty="0" err="1"/>
              <a:t>rörelsegeometri,väg</a:t>
            </a:r>
            <a:r>
              <a:rPr lang="sv-SE" dirty="0"/>
              <a:t>, tid, hastighet och acceleration</a:t>
            </a:r>
          </a:p>
          <a:p>
            <a:pPr lvl="1"/>
            <a:r>
              <a:rPr lang="sv-SE" dirty="0"/>
              <a:t>Kinetik</a:t>
            </a:r>
          </a:p>
          <a:p>
            <a:pPr lvl="2"/>
            <a:r>
              <a:rPr lang="sv-SE" dirty="0"/>
              <a:t>Varför det rör sig</a:t>
            </a:r>
          </a:p>
          <a:p>
            <a:pPr lvl="2"/>
            <a:endParaRPr lang="sv-SE" dirty="0"/>
          </a:p>
          <a:p>
            <a:pPr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1202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ubrik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Överblick</a:t>
            </a:r>
          </a:p>
        </p:txBody>
      </p:sp>
      <p:sp>
        <p:nvSpPr>
          <p:cNvPr id="13" name="Ellips 12"/>
          <p:cNvSpPr/>
          <p:nvPr/>
        </p:nvSpPr>
        <p:spPr bwMode="auto">
          <a:xfrm>
            <a:off x="3714744" y="3357562"/>
            <a:ext cx="1928826" cy="114300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ruta 13"/>
          <p:cNvSpPr txBox="1"/>
          <p:nvPr/>
        </p:nvSpPr>
        <p:spPr>
          <a:xfrm>
            <a:off x="4071934" y="3429000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     IDÉ</a:t>
            </a:r>
          </a:p>
          <a:p>
            <a:endParaRPr lang="sv-SE" dirty="0"/>
          </a:p>
          <a:p>
            <a:r>
              <a:rPr lang="sv-SE" dirty="0"/>
              <a:t>PRODUKT</a:t>
            </a:r>
          </a:p>
        </p:txBody>
      </p:sp>
      <p:cxnSp>
        <p:nvCxnSpPr>
          <p:cNvPr id="20" name="Rak pil 19"/>
          <p:cNvCxnSpPr/>
          <p:nvPr/>
        </p:nvCxnSpPr>
        <p:spPr bwMode="auto">
          <a:xfrm rot="16200000" flipH="1">
            <a:off x="4536281" y="3821909"/>
            <a:ext cx="285752" cy="714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ruta 21"/>
          <p:cNvSpPr txBox="1"/>
          <p:nvPr/>
        </p:nvSpPr>
        <p:spPr>
          <a:xfrm>
            <a:off x="3786182" y="1500174"/>
            <a:ext cx="2086623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MEKANIK</a:t>
            </a:r>
          </a:p>
          <a:p>
            <a:r>
              <a:rPr lang="sv-SE" dirty="0"/>
              <a:t>Dimensionerande</a:t>
            </a:r>
          </a:p>
          <a:p>
            <a:r>
              <a:rPr lang="sv-SE" dirty="0"/>
              <a:t>Krafter, Moment</a:t>
            </a:r>
          </a:p>
          <a:p>
            <a:r>
              <a:rPr lang="sv-SE" sz="1000" i="1" dirty="0"/>
              <a:t>Mekanik, statik PPU108</a:t>
            </a:r>
          </a:p>
          <a:p>
            <a:r>
              <a:rPr lang="sv-SE" sz="1000" i="1" dirty="0"/>
              <a:t>Mekanik , Dynamik PPU 200</a:t>
            </a:r>
          </a:p>
        </p:txBody>
      </p:sp>
      <p:sp>
        <p:nvSpPr>
          <p:cNvPr id="23" name="Rektangel 22"/>
          <p:cNvSpPr/>
          <p:nvPr/>
        </p:nvSpPr>
        <p:spPr>
          <a:xfrm>
            <a:off x="6500826" y="2285992"/>
            <a:ext cx="14189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MATERIAL</a:t>
            </a:r>
          </a:p>
          <a:p>
            <a:r>
              <a:rPr lang="sv-SE" sz="1000" i="1" dirty="0"/>
              <a:t>PPU105</a:t>
            </a:r>
          </a:p>
        </p:txBody>
      </p:sp>
      <p:sp>
        <p:nvSpPr>
          <p:cNvPr id="24" name="Rektangel 23"/>
          <p:cNvSpPr/>
          <p:nvPr/>
        </p:nvSpPr>
        <p:spPr>
          <a:xfrm>
            <a:off x="6215074" y="4286256"/>
            <a:ext cx="187911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HÅLLFASTHET</a:t>
            </a:r>
          </a:p>
          <a:p>
            <a:r>
              <a:rPr lang="sv-SE" dirty="0"/>
              <a:t>(Dimensioner)</a:t>
            </a:r>
          </a:p>
          <a:p>
            <a:r>
              <a:rPr lang="sv-SE" sz="1000" i="1" dirty="0"/>
              <a:t> Hållfasthetslära PPU203</a:t>
            </a:r>
          </a:p>
          <a:p>
            <a:endParaRPr lang="sv-SE" dirty="0"/>
          </a:p>
        </p:txBody>
      </p:sp>
      <p:sp>
        <p:nvSpPr>
          <p:cNvPr id="25" name="textruta 24"/>
          <p:cNvSpPr txBox="1"/>
          <p:nvPr/>
        </p:nvSpPr>
        <p:spPr>
          <a:xfrm>
            <a:off x="785786" y="4572008"/>
            <a:ext cx="2736847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RITTEKNIK</a:t>
            </a:r>
          </a:p>
          <a:p>
            <a:r>
              <a:rPr lang="sv-SE" dirty="0"/>
              <a:t>CAD-CAM</a:t>
            </a:r>
          </a:p>
          <a:p>
            <a:r>
              <a:rPr lang="sv-SE" dirty="0"/>
              <a:t>Funktion, </a:t>
            </a:r>
            <a:r>
              <a:rPr lang="sv-SE" dirty="0" err="1"/>
              <a:t>Tillv</a:t>
            </a:r>
            <a:r>
              <a:rPr lang="sv-SE" dirty="0"/>
              <a:t>. Kontroll.</a:t>
            </a:r>
          </a:p>
          <a:p>
            <a:r>
              <a:rPr lang="sv-SE" sz="1000" i="1" dirty="0"/>
              <a:t>CAD grundkurs</a:t>
            </a:r>
          </a:p>
          <a:p>
            <a:r>
              <a:rPr lang="sv-SE" sz="1000" i="1" dirty="0"/>
              <a:t>Cad fördjupning</a:t>
            </a:r>
          </a:p>
        </p:txBody>
      </p:sp>
      <p:sp>
        <p:nvSpPr>
          <p:cNvPr id="26" name="textruta 25"/>
          <p:cNvSpPr txBox="1"/>
          <p:nvPr/>
        </p:nvSpPr>
        <p:spPr>
          <a:xfrm>
            <a:off x="714348" y="3357562"/>
            <a:ext cx="271464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KONSTRUKTIONS-</a:t>
            </a:r>
          </a:p>
          <a:p>
            <a:r>
              <a:rPr lang="sv-SE" dirty="0"/>
              <a:t>ELEMENT</a:t>
            </a:r>
          </a:p>
          <a:p>
            <a:endParaRPr lang="sv-SE" sz="1000" i="1" dirty="0"/>
          </a:p>
          <a:p>
            <a:r>
              <a:rPr lang="sv-SE" sz="1000" i="1" dirty="0"/>
              <a:t>Maskinelement PPU 207</a:t>
            </a:r>
          </a:p>
        </p:txBody>
      </p:sp>
      <p:sp>
        <p:nvSpPr>
          <p:cNvPr id="27" name="textruta 26"/>
          <p:cNvSpPr txBox="1"/>
          <p:nvPr/>
        </p:nvSpPr>
        <p:spPr>
          <a:xfrm>
            <a:off x="539552" y="2214554"/>
            <a:ext cx="217506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Tillverkning</a:t>
            </a:r>
          </a:p>
          <a:p>
            <a:r>
              <a:rPr lang="sv-SE" sz="1000" i="1" dirty="0"/>
              <a:t>Produktionsteknik PPU104</a:t>
            </a:r>
          </a:p>
          <a:p>
            <a:r>
              <a:rPr lang="sv-SE" sz="1000" i="1" dirty="0"/>
              <a:t>Industriell automation  PPUXYZ</a:t>
            </a:r>
          </a:p>
        </p:txBody>
      </p:sp>
      <p:cxnSp>
        <p:nvCxnSpPr>
          <p:cNvPr id="33" name="Rak 32"/>
          <p:cNvCxnSpPr>
            <a:stCxn id="13" idx="0"/>
          </p:cNvCxnSpPr>
          <p:nvPr/>
        </p:nvCxnSpPr>
        <p:spPr bwMode="auto">
          <a:xfrm rot="16200000" flipV="1">
            <a:off x="4339827" y="3018231"/>
            <a:ext cx="642942" cy="357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Rak 34"/>
          <p:cNvCxnSpPr/>
          <p:nvPr/>
        </p:nvCxnSpPr>
        <p:spPr bwMode="auto">
          <a:xfrm flipV="1">
            <a:off x="5500694" y="2643182"/>
            <a:ext cx="1071570" cy="10001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Rak 35"/>
          <p:cNvCxnSpPr/>
          <p:nvPr/>
        </p:nvCxnSpPr>
        <p:spPr bwMode="auto">
          <a:xfrm>
            <a:off x="5500694" y="4214818"/>
            <a:ext cx="642942" cy="3571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Rak 40"/>
          <p:cNvCxnSpPr>
            <a:stCxn id="13" idx="3"/>
          </p:cNvCxnSpPr>
          <p:nvPr/>
        </p:nvCxnSpPr>
        <p:spPr bwMode="auto">
          <a:xfrm rot="5400000">
            <a:off x="3200780" y="4204202"/>
            <a:ext cx="667456" cy="9254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Rak 42"/>
          <p:cNvCxnSpPr>
            <a:stCxn id="13" idx="1"/>
          </p:cNvCxnSpPr>
          <p:nvPr/>
        </p:nvCxnSpPr>
        <p:spPr bwMode="auto">
          <a:xfrm rot="16200000" flipV="1">
            <a:off x="2915028" y="2442766"/>
            <a:ext cx="953208" cy="12111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Rak 2"/>
          <p:cNvCxnSpPr>
            <a:stCxn id="13" idx="4"/>
            <a:endCxn id="19" idx="0"/>
          </p:cNvCxnSpPr>
          <p:nvPr/>
        </p:nvCxnSpPr>
        <p:spPr>
          <a:xfrm>
            <a:off x="4679157" y="4500570"/>
            <a:ext cx="1014769" cy="65662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ktangel 18"/>
          <p:cNvSpPr/>
          <p:nvPr/>
        </p:nvSpPr>
        <p:spPr>
          <a:xfrm>
            <a:off x="4283968" y="5157192"/>
            <a:ext cx="2819915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PRODUKTUTVECKLING</a:t>
            </a:r>
          </a:p>
          <a:p>
            <a:r>
              <a:rPr lang="sv-SE" dirty="0"/>
              <a:t>(Processen)</a:t>
            </a:r>
          </a:p>
          <a:p>
            <a:r>
              <a:rPr lang="sv-SE" sz="1000" i="1" dirty="0"/>
              <a:t> Produktutveckling 1 PPU204</a:t>
            </a:r>
          </a:p>
          <a:p>
            <a:r>
              <a:rPr lang="sv-SE" sz="1000" i="1" dirty="0"/>
              <a:t>Produktutveckling 2 PPU410</a:t>
            </a:r>
          </a:p>
          <a:p>
            <a:endParaRPr lang="sv-SE" sz="1000" i="1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38005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Mekanik - Introduktion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Mekanik – Område inom fysiken</a:t>
            </a:r>
          </a:p>
          <a:p>
            <a:pPr lvl="1"/>
            <a:r>
              <a:rPr lang="sv-SE" dirty="0"/>
              <a:t>Termodynamik, elektromagnetism, och kärnfysik också huvudområden inom fysiken</a:t>
            </a:r>
          </a:p>
          <a:p>
            <a:r>
              <a:rPr lang="sv-SE" dirty="0"/>
              <a:t>Matematisk modell</a:t>
            </a:r>
          </a:p>
          <a:p>
            <a:pPr lvl="1"/>
            <a:r>
              <a:rPr lang="sv-SE" dirty="0"/>
              <a:t>Approximation av verkligheten</a:t>
            </a:r>
          </a:p>
          <a:p>
            <a:pPr lvl="1"/>
            <a:r>
              <a:rPr lang="sv-SE" dirty="0"/>
              <a:t>F=</a:t>
            </a:r>
            <a:r>
              <a:rPr lang="sv-SE" dirty="0" err="1"/>
              <a:t>kx</a:t>
            </a:r>
            <a:r>
              <a:rPr lang="sv-SE" dirty="0"/>
              <a:t> (fjäderkraft)</a:t>
            </a:r>
          </a:p>
          <a:p>
            <a:pPr lvl="2"/>
            <a:r>
              <a:rPr lang="sv-SE" dirty="0"/>
              <a:t>F= kx+cx</a:t>
            </a:r>
            <a:r>
              <a:rPr lang="sv-SE" baseline="30000" dirty="0"/>
              <a:t>3 </a:t>
            </a:r>
            <a:r>
              <a:rPr lang="sv-SE" dirty="0"/>
              <a:t>( För större krafter)</a:t>
            </a:r>
          </a:p>
          <a:p>
            <a:endParaRPr lang="sv-SE" baseline="30000" dirty="0"/>
          </a:p>
          <a:p>
            <a:pPr lvl="1"/>
            <a:endParaRPr lang="sv-SE" i="1" dirty="0"/>
          </a:p>
          <a:p>
            <a:pPr lvl="2"/>
            <a:endParaRPr lang="sv-SE" baseline="30000" dirty="0"/>
          </a:p>
          <a:p>
            <a:pPr lvl="2"/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30C5E-419F-43F4-A48A-7B446000CFB1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0964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Mekanik - Introduktion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Idealiseringar vid problemlösning</a:t>
            </a:r>
          </a:p>
          <a:p>
            <a:pPr lvl="1"/>
            <a:r>
              <a:rPr lang="sv-SE" dirty="0"/>
              <a:t>En kropp kan ibland sakna utsträckning och vara en </a:t>
            </a:r>
            <a:r>
              <a:rPr lang="sv-SE" i="1" dirty="0"/>
              <a:t>partikel </a:t>
            </a:r>
            <a:r>
              <a:rPr lang="sv-SE" dirty="0"/>
              <a:t>som är massbelagd</a:t>
            </a:r>
          </a:p>
          <a:p>
            <a:pPr lvl="1"/>
            <a:r>
              <a:rPr lang="sv-SE" dirty="0"/>
              <a:t>En </a:t>
            </a:r>
            <a:r>
              <a:rPr lang="sv-SE" i="1" dirty="0"/>
              <a:t>tunn</a:t>
            </a:r>
            <a:r>
              <a:rPr lang="sv-SE" dirty="0"/>
              <a:t> kropp är en massbelagd yta med tjockleken noll</a:t>
            </a:r>
          </a:p>
          <a:p>
            <a:pPr lvl="1"/>
            <a:r>
              <a:rPr lang="sv-SE" dirty="0"/>
              <a:t>En </a:t>
            </a:r>
            <a:r>
              <a:rPr lang="sv-SE" i="1" dirty="0"/>
              <a:t>smal</a:t>
            </a:r>
            <a:r>
              <a:rPr lang="sv-SE" dirty="0"/>
              <a:t> kropp är en massbelagd kurva</a:t>
            </a:r>
          </a:p>
          <a:p>
            <a:pPr lvl="1"/>
            <a:r>
              <a:rPr lang="sv-SE" dirty="0"/>
              <a:t>Om en kropps massa kan försummas jämfört med andra massor i problemet kan man säga att den är </a:t>
            </a:r>
            <a:r>
              <a:rPr lang="sv-SE" i="1" dirty="0"/>
              <a:t>lätt</a:t>
            </a:r>
          </a:p>
          <a:p>
            <a:pPr lvl="1"/>
            <a:r>
              <a:rPr lang="sv-SE" dirty="0"/>
              <a:t>En </a:t>
            </a:r>
            <a:r>
              <a:rPr lang="sv-SE" i="1" dirty="0"/>
              <a:t>stel</a:t>
            </a:r>
            <a:r>
              <a:rPr lang="sv-SE" dirty="0"/>
              <a:t> kropp kan inte deformeras på något sätt</a:t>
            </a:r>
          </a:p>
          <a:p>
            <a:pPr lvl="1"/>
            <a:r>
              <a:rPr lang="sv-SE" dirty="0"/>
              <a:t>Om friktionen kan försummas vid kontakt mellan två kroppar sägs kontakten vara </a:t>
            </a:r>
            <a:r>
              <a:rPr lang="sv-SE" i="1" dirty="0"/>
              <a:t>glatt</a:t>
            </a:r>
          </a:p>
          <a:p>
            <a:pPr lvl="1"/>
            <a:r>
              <a:rPr lang="sv-SE" dirty="0"/>
              <a:t>En </a:t>
            </a:r>
            <a:r>
              <a:rPr lang="sv-SE" i="1" dirty="0"/>
              <a:t>oelastisk</a:t>
            </a:r>
            <a:r>
              <a:rPr lang="sv-SE" dirty="0"/>
              <a:t> tråd kan ej förlängas</a:t>
            </a:r>
          </a:p>
          <a:p>
            <a:r>
              <a:rPr lang="sv-SE" dirty="0"/>
              <a:t>Referenssystem  (</a:t>
            </a:r>
            <a:r>
              <a:rPr lang="sv-SE" dirty="0" err="1"/>
              <a:t>x,y,z</a:t>
            </a:r>
            <a:r>
              <a:rPr lang="sv-SE" dirty="0"/>
              <a:t>)</a:t>
            </a:r>
          </a:p>
          <a:p>
            <a:pPr lvl="1"/>
            <a:r>
              <a:rPr lang="sv-SE" dirty="0" err="1"/>
              <a:t>Inertialsystem</a:t>
            </a:r>
            <a:r>
              <a:rPr lang="sv-SE" dirty="0"/>
              <a:t> </a:t>
            </a:r>
          </a:p>
          <a:p>
            <a:pPr lvl="2"/>
            <a:r>
              <a:rPr lang="sv-SE" dirty="0"/>
              <a:t>Newtons lagar gäller</a:t>
            </a:r>
          </a:p>
          <a:p>
            <a:pPr lvl="1"/>
            <a:endParaRPr lang="sv-SE" dirty="0"/>
          </a:p>
          <a:p>
            <a:pPr lvl="2"/>
            <a:endParaRPr lang="sv-SE" baseline="30000" dirty="0"/>
          </a:p>
          <a:p>
            <a:pPr lvl="2"/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30C5E-419F-43F4-A48A-7B446000CFB1}" type="slidenum">
              <a:rPr lang="sv-SE" smtClean="0"/>
              <a:pPr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9819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Newtons rörelselagar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sv-SE" sz="1200" dirty="0"/>
              <a:t>Tröghetslagen</a:t>
            </a:r>
          </a:p>
          <a:p>
            <a:pPr>
              <a:buFont typeface="+mj-lt"/>
              <a:buAutoNum type="arabicPeriod"/>
            </a:pPr>
            <a:r>
              <a:rPr lang="sv-SE" sz="1200" dirty="0"/>
              <a:t>Accelerationslagen</a:t>
            </a:r>
          </a:p>
          <a:p>
            <a:pPr>
              <a:buFont typeface="+mj-lt"/>
              <a:buAutoNum type="arabicPeriod"/>
            </a:pPr>
            <a:r>
              <a:rPr lang="sv-SE" sz="1200" dirty="0"/>
              <a:t>Lagen om verkan och motverkan</a:t>
            </a:r>
          </a:p>
          <a:p>
            <a:pPr>
              <a:buFont typeface="+mj-lt"/>
              <a:buAutoNum type="arabicPeriod"/>
            </a:pPr>
            <a:endParaRPr lang="sv-SE" dirty="0"/>
          </a:p>
          <a:p>
            <a:pPr>
              <a:buNone/>
            </a:pPr>
            <a:r>
              <a:rPr lang="sv-SE" sz="1600" dirty="0"/>
              <a:t>1. Tröghetslagen</a:t>
            </a:r>
          </a:p>
          <a:p>
            <a:pPr>
              <a:buNone/>
            </a:pPr>
            <a:r>
              <a:rPr lang="sv-SE" sz="1600" dirty="0"/>
              <a:t>	Ett föremål ändrar inte sitt tillstånd om det inte påverkas av någon kraft.   (Jämviktsläran i Statik)</a:t>
            </a:r>
          </a:p>
          <a:p>
            <a:pPr>
              <a:buNone/>
            </a:pPr>
            <a:endParaRPr lang="sv-SE" sz="1600" dirty="0"/>
          </a:p>
          <a:p>
            <a:pPr>
              <a:buNone/>
            </a:pPr>
            <a:r>
              <a:rPr lang="sv-SE" sz="1600" dirty="0"/>
              <a:t>2. </a:t>
            </a:r>
            <a:r>
              <a:rPr lang="sv-SE" sz="1600" dirty="0" err="1"/>
              <a:t>Accelarationslagen</a:t>
            </a:r>
            <a:endParaRPr lang="sv-SE" sz="1600" dirty="0"/>
          </a:p>
          <a:p>
            <a:pPr>
              <a:buNone/>
            </a:pPr>
            <a:r>
              <a:rPr lang="sv-SE" sz="1600" dirty="0"/>
              <a:t>	Ett föremåls acceleration är direkt proportionellt mot den resulterande kraften. (</a:t>
            </a:r>
            <a:r>
              <a:rPr lang="sv-SE" sz="1600" dirty="0" err="1"/>
              <a:t>R=m*a</a:t>
            </a:r>
            <a:r>
              <a:rPr lang="sv-SE" sz="1600" dirty="0"/>
              <a:t>). Accelerationen sker i den riktning som kraften verkar. (Samband mellan krafter och rörelse i dynamik)</a:t>
            </a:r>
          </a:p>
          <a:p>
            <a:pPr>
              <a:buNone/>
            </a:pPr>
            <a:endParaRPr lang="sv-SE" sz="1600" dirty="0"/>
          </a:p>
          <a:p>
            <a:pPr>
              <a:buNone/>
            </a:pPr>
            <a:r>
              <a:rPr lang="sv-SE" sz="1600" dirty="0"/>
              <a:t>3. Lagen om verkan och motverkan</a:t>
            </a:r>
          </a:p>
          <a:p>
            <a:pPr>
              <a:buNone/>
            </a:pPr>
            <a:r>
              <a:rPr lang="sv-SE" sz="1600" dirty="0"/>
              <a:t>	Om ett föremål påverkar ett annat med en viss kraft, så påverkar det senare det förra med en lika stor men motverkad kraft.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30C5E-419F-43F4-A48A-7B446000CFB1}" type="slidenum">
              <a:rPr lang="sv-SE" smtClean="0"/>
              <a:pPr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882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Mekanik - Introduktion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Storhet , enhet och dimension</a:t>
            </a:r>
          </a:p>
          <a:p>
            <a:pPr lvl="1"/>
            <a:r>
              <a:rPr lang="sv-SE" dirty="0"/>
              <a:t>En storhet är en egenskap som kan mätas eller beräknas. Den är operationellt </a:t>
            </a:r>
            <a:r>
              <a:rPr lang="sv-SE" dirty="0" err="1"/>
              <a:t>definerad</a:t>
            </a:r>
            <a:r>
              <a:rPr lang="sv-SE" dirty="0"/>
              <a:t> om den kan bestämmas med en viss mätmetod.</a:t>
            </a:r>
          </a:p>
          <a:p>
            <a:pPr lvl="1"/>
            <a:r>
              <a:rPr lang="sv-SE" dirty="0"/>
              <a:t>Ex på mekanikens grundstorheter, massa längd och tid.</a:t>
            </a:r>
          </a:p>
          <a:p>
            <a:pPr lvl="1"/>
            <a:r>
              <a:rPr lang="sv-SE" dirty="0"/>
              <a:t>En kraft som mäts med en dynamometer =operationellt </a:t>
            </a:r>
            <a:r>
              <a:rPr lang="sv-SE" dirty="0" err="1"/>
              <a:t>definerad</a:t>
            </a:r>
            <a:r>
              <a:rPr lang="sv-SE" dirty="0"/>
              <a:t> storhet.</a:t>
            </a:r>
          </a:p>
          <a:p>
            <a:pPr lvl="2"/>
            <a:r>
              <a:rPr lang="sv-SE" dirty="0"/>
              <a:t>F = 430 N    (newton)</a:t>
            </a:r>
          </a:p>
          <a:p>
            <a:pPr lvl="2"/>
            <a:r>
              <a:rPr lang="sv-SE" dirty="0"/>
              <a:t>Storhet = mätetal * enhet</a:t>
            </a:r>
          </a:p>
          <a:p>
            <a:pPr lvl="2"/>
            <a:r>
              <a:rPr lang="sv-SE" dirty="0"/>
              <a:t>Skalärer har storlek</a:t>
            </a:r>
          </a:p>
          <a:p>
            <a:pPr lvl="2"/>
            <a:endParaRPr lang="sv-SE" baseline="30000" dirty="0"/>
          </a:p>
          <a:p>
            <a:pPr lvl="2"/>
            <a:endParaRPr lang="sv-SE" baseline="30000" dirty="0"/>
          </a:p>
          <a:p>
            <a:pPr lvl="2"/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30C5E-419F-43F4-A48A-7B446000CFB1}" type="slidenum">
              <a:rPr lang="sv-SE" smtClean="0"/>
              <a:pPr/>
              <a:t>7</a:t>
            </a:fld>
            <a:endParaRPr lang="sv-SE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38874"/>
              </p:ext>
            </p:extLst>
          </p:nvPr>
        </p:nvGraphicFramePr>
        <p:xfrm>
          <a:off x="2267744" y="5085183"/>
          <a:ext cx="3096345" cy="1368153"/>
        </p:xfrm>
        <a:graphic>
          <a:graphicData uri="http://schemas.openxmlformats.org/drawingml/2006/table">
            <a:tbl>
              <a:tblPr/>
              <a:tblGrid>
                <a:gridCol w="1032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9052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storhet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enhet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dimension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367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massa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kg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367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längd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367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tid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254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Mekanik - Vektorer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sz="1600" dirty="0"/>
              <a:t>Vektorer har Storlek och Riktning.</a:t>
            </a:r>
          </a:p>
          <a:p>
            <a:pPr>
              <a:buNone/>
            </a:pPr>
            <a:endParaRPr lang="sv-SE" sz="1600" dirty="0"/>
          </a:p>
          <a:p>
            <a:pPr>
              <a:buNone/>
            </a:pPr>
            <a:r>
              <a:rPr lang="sv-SE" sz="1600" dirty="0"/>
              <a:t>Hastighet  v (m/s)</a:t>
            </a:r>
          </a:p>
          <a:p>
            <a:pPr>
              <a:buNone/>
            </a:pPr>
            <a:r>
              <a:rPr lang="sv-SE" sz="1600" dirty="0"/>
              <a:t>Acceleration a (m/s</a:t>
            </a:r>
            <a:r>
              <a:rPr lang="sv-SE" sz="1600" baseline="30000" dirty="0"/>
              <a:t>2</a:t>
            </a:r>
            <a:r>
              <a:rPr lang="sv-SE" sz="1600" dirty="0"/>
              <a:t>)</a:t>
            </a:r>
          </a:p>
          <a:p>
            <a:pPr>
              <a:buNone/>
            </a:pPr>
            <a:endParaRPr lang="sv-SE" sz="1600" dirty="0"/>
          </a:p>
          <a:p>
            <a:pPr>
              <a:buNone/>
            </a:pPr>
            <a:r>
              <a:rPr lang="sv-SE" sz="1600" dirty="0"/>
              <a:t>KRAFT   F = 10 N (Newton)</a:t>
            </a:r>
          </a:p>
          <a:p>
            <a:pPr>
              <a:buNone/>
            </a:pPr>
            <a:endParaRPr lang="sv-SE" sz="1600" dirty="0"/>
          </a:p>
          <a:p>
            <a:pPr>
              <a:buNone/>
            </a:pPr>
            <a:r>
              <a:rPr lang="sv-SE" sz="1600" dirty="0"/>
              <a:t>MOMENT     M=50 Nm (Newtonmeter)</a:t>
            </a:r>
          </a:p>
          <a:p>
            <a:pPr>
              <a:buNone/>
            </a:pPr>
            <a:endParaRPr lang="sv-SE" sz="1600"/>
          </a:p>
          <a:p>
            <a:pPr>
              <a:buNone/>
            </a:pPr>
            <a:endParaRPr lang="sv-SE" sz="1600" dirty="0"/>
          </a:p>
          <a:p>
            <a:pPr>
              <a:buNone/>
            </a:pPr>
            <a:endParaRPr lang="sv-SE" sz="160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30C5E-419F-43F4-A48A-7B446000CFB1}" type="slidenum">
              <a:rPr lang="sv-SE" smtClean="0"/>
              <a:pPr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9770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hänger det ihop?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294967295"/>
          </p:nvPr>
        </p:nvSpPr>
        <p:spPr>
          <a:xfrm>
            <a:off x="6572264" y="6286520"/>
            <a:ext cx="1905000" cy="457200"/>
          </a:xfrm>
          <a:prstGeom prst="rect">
            <a:avLst/>
          </a:prstGeom>
        </p:spPr>
        <p:txBody>
          <a:bodyPr/>
          <a:lstStyle/>
          <a:p>
            <a:fld id="{A8830C5E-419F-43F4-A48A-7B446000CFB1}" type="slidenum">
              <a:rPr lang="sv-SE" smtClean="0"/>
              <a:pPr/>
              <a:t>9</a:t>
            </a:fld>
            <a:endParaRPr lang="sv-SE"/>
          </a:p>
        </p:txBody>
      </p:sp>
      <p:sp>
        <p:nvSpPr>
          <p:cNvPr id="7" name="Rektangel 6"/>
          <p:cNvSpPr/>
          <p:nvPr/>
        </p:nvSpPr>
        <p:spPr bwMode="auto">
          <a:xfrm>
            <a:off x="0" y="3429000"/>
            <a:ext cx="1080120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600" b="1" dirty="0">
                <a:latin typeface="Times New Roman" pitchFamily="18" charset="0"/>
              </a:rPr>
              <a:t>Mekanik</a:t>
            </a:r>
            <a:endParaRPr kumimoji="0" lang="sv-SE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ktangel 7"/>
          <p:cNvSpPr/>
          <p:nvPr/>
        </p:nvSpPr>
        <p:spPr bwMode="auto">
          <a:xfrm>
            <a:off x="1403648" y="2636912"/>
            <a:ext cx="2376264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600" b="1" dirty="0">
                <a:latin typeface="Times New Roman" pitchFamily="18" charset="0"/>
              </a:rPr>
              <a:t>Fasta kroppars mekanik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600" b="1" dirty="0">
                <a:latin typeface="Times New Roman" pitchFamily="18" charset="0"/>
              </a:rPr>
              <a:t>= </a:t>
            </a:r>
            <a:r>
              <a:rPr lang="sv-SE" sz="1600" b="1" dirty="0" err="1">
                <a:latin typeface="Times New Roman" pitchFamily="18" charset="0"/>
              </a:rPr>
              <a:t>Geomekanik</a:t>
            </a:r>
            <a:endParaRPr kumimoji="0" lang="sv-SE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ktangel 8"/>
          <p:cNvSpPr/>
          <p:nvPr/>
        </p:nvSpPr>
        <p:spPr bwMode="auto">
          <a:xfrm>
            <a:off x="5796136" y="1556792"/>
            <a:ext cx="1080120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600" b="1" dirty="0">
                <a:latin typeface="Times New Roman" pitchFamily="18" charset="0"/>
              </a:rPr>
              <a:t>STATIK</a:t>
            </a:r>
            <a:endParaRPr kumimoji="0" lang="sv-SE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ktangel 9"/>
          <p:cNvSpPr/>
          <p:nvPr/>
        </p:nvSpPr>
        <p:spPr bwMode="auto">
          <a:xfrm>
            <a:off x="1403648" y="3645024"/>
            <a:ext cx="2376264" cy="79208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600" b="1" dirty="0">
                <a:latin typeface="Times New Roman" pitchFamily="18" charset="0"/>
              </a:rPr>
              <a:t>Flytande kroppars </a:t>
            </a:r>
            <a:r>
              <a:rPr lang="sv-SE" sz="1600" b="1" dirty="0" err="1">
                <a:latin typeface="Times New Roman" pitchFamily="18" charset="0"/>
              </a:rPr>
              <a:t>mekanik=Hydromekanik</a:t>
            </a:r>
            <a:r>
              <a:rPr lang="sv-SE" sz="1600" b="1" dirty="0">
                <a:latin typeface="Times New Roman" pitchFamily="18" charset="0"/>
              </a:rPr>
              <a:t> (Hydraulik)</a:t>
            </a:r>
            <a:endParaRPr kumimoji="0" lang="sv-SE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ktangel 10"/>
          <p:cNvSpPr/>
          <p:nvPr/>
        </p:nvSpPr>
        <p:spPr bwMode="auto">
          <a:xfrm>
            <a:off x="3995936" y="1844824"/>
            <a:ext cx="1368152" cy="79208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600" b="1" dirty="0">
                <a:latin typeface="Times New Roman" pitchFamily="18" charset="0"/>
              </a:rPr>
              <a:t>Stela kroppars mekanik</a:t>
            </a:r>
            <a:endParaRPr kumimoji="0" lang="sv-SE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ktangel 11"/>
          <p:cNvSpPr/>
          <p:nvPr/>
        </p:nvSpPr>
        <p:spPr bwMode="auto">
          <a:xfrm>
            <a:off x="3995936" y="3717032"/>
            <a:ext cx="1656184" cy="11521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600" b="1" dirty="0">
                <a:latin typeface="Times New Roman" pitchFamily="18" charset="0"/>
              </a:rPr>
              <a:t>Deformerbara kroppars mekanik = Hållfasthetslära</a:t>
            </a:r>
            <a:endParaRPr kumimoji="0" lang="sv-SE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ktangel 12"/>
          <p:cNvSpPr/>
          <p:nvPr/>
        </p:nvSpPr>
        <p:spPr bwMode="auto">
          <a:xfrm>
            <a:off x="1403648" y="4941168"/>
            <a:ext cx="2232248" cy="122413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600" b="1" dirty="0">
                <a:latin typeface="Times New Roman" pitchFamily="18" charset="0"/>
              </a:rPr>
              <a:t>Gasformiga kroppars mekanik = A Aeromekanik (Pneumatik)    </a:t>
            </a:r>
            <a:endParaRPr kumimoji="0" lang="sv-SE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Vinklad  23"/>
          <p:cNvCxnSpPr>
            <a:stCxn id="7" idx="3"/>
            <a:endCxn id="8" idx="1"/>
          </p:cNvCxnSpPr>
          <p:nvPr/>
        </p:nvCxnSpPr>
        <p:spPr bwMode="auto">
          <a:xfrm flipV="1">
            <a:off x="1080120" y="2924944"/>
            <a:ext cx="323528" cy="7560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Vinklad  25"/>
          <p:cNvCxnSpPr>
            <a:stCxn id="7" idx="3"/>
            <a:endCxn id="10" idx="1"/>
          </p:cNvCxnSpPr>
          <p:nvPr/>
        </p:nvCxnSpPr>
        <p:spPr bwMode="auto">
          <a:xfrm>
            <a:off x="1080120" y="3681028"/>
            <a:ext cx="323528" cy="36004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Vinklad  27"/>
          <p:cNvCxnSpPr>
            <a:stCxn id="7" idx="3"/>
            <a:endCxn id="13" idx="1"/>
          </p:cNvCxnSpPr>
          <p:nvPr/>
        </p:nvCxnSpPr>
        <p:spPr bwMode="auto">
          <a:xfrm>
            <a:off x="1080120" y="3681028"/>
            <a:ext cx="323528" cy="187220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Vinklad  31"/>
          <p:cNvCxnSpPr>
            <a:stCxn id="8" idx="3"/>
            <a:endCxn id="11" idx="1"/>
          </p:cNvCxnSpPr>
          <p:nvPr/>
        </p:nvCxnSpPr>
        <p:spPr bwMode="auto">
          <a:xfrm flipV="1">
            <a:off x="3779912" y="2240868"/>
            <a:ext cx="216024" cy="68407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Vinklad  33"/>
          <p:cNvCxnSpPr>
            <a:stCxn id="8" idx="3"/>
            <a:endCxn id="12" idx="1"/>
          </p:cNvCxnSpPr>
          <p:nvPr/>
        </p:nvCxnSpPr>
        <p:spPr bwMode="auto">
          <a:xfrm>
            <a:off x="3779912" y="2924944"/>
            <a:ext cx="216024" cy="136815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Rektangel 36"/>
          <p:cNvSpPr/>
          <p:nvPr/>
        </p:nvSpPr>
        <p:spPr bwMode="auto">
          <a:xfrm>
            <a:off x="5796136" y="2996952"/>
            <a:ext cx="1224136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600" b="1" dirty="0">
                <a:latin typeface="Times New Roman" pitchFamily="18" charset="0"/>
              </a:rPr>
              <a:t>DYNAMIK</a:t>
            </a:r>
            <a:endParaRPr kumimoji="0" lang="sv-SE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9" name="Vinklad  38"/>
          <p:cNvCxnSpPr>
            <a:stCxn id="11" idx="3"/>
            <a:endCxn id="9" idx="1"/>
          </p:cNvCxnSpPr>
          <p:nvPr/>
        </p:nvCxnSpPr>
        <p:spPr bwMode="auto">
          <a:xfrm flipV="1">
            <a:off x="5364088" y="1736812"/>
            <a:ext cx="432048" cy="50405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Vinklad  40"/>
          <p:cNvCxnSpPr>
            <a:stCxn id="11" idx="3"/>
            <a:endCxn id="37" idx="1"/>
          </p:cNvCxnSpPr>
          <p:nvPr/>
        </p:nvCxnSpPr>
        <p:spPr bwMode="auto">
          <a:xfrm>
            <a:off x="5364088" y="2240868"/>
            <a:ext cx="432048" cy="93610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Rektangel 41"/>
          <p:cNvSpPr/>
          <p:nvPr/>
        </p:nvSpPr>
        <p:spPr bwMode="auto">
          <a:xfrm>
            <a:off x="7236296" y="3861048"/>
            <a:ext cx="1224136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600" b="1" dirty="0">
                <a:latin typeface="Times New Roman" pitchFamily="18" charset="0"/>
              </a:rPr>
              <a:t>Kinetik</a:t>
            </a:r>
            <a:endParaRPr kumimoji="0" lang="sv-SE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ktangel 42"/>
          <p:cNvSpPr/>
          <p:nvPr/>
        </p:nvSpPr>
        <p:spPr bwMode="auto">
          <a:xfrm>
            <a:off x="7236296" y="2564904"/>
            <a:ext cx="1224136" cy="3600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600" b="1" dirty="0">
                <a:latin typeface="Times New Roman" pitchFamily="18" charset="0"/>
              </a:rPr>
              <a:t>Kinematik</a:t>
            </a:r>
            <a:endParaRPr kumimoji="0" lang="sv-SE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ktangel med rundade hörn 44"/>
          <p:cNvSpPr/>
          <p:nvPr/>
        </p:nvSpPr>
        <p:spPr bwMode="auto">
          <a:xfrm>
            <a:off x="5724128" y="1844824"/>
            <a:ext cx="1368152" cy="2880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400" b="1" dirty="0">
                <a:latin typeface="Times New Roman" pitchFamily="18" charset="0"/>
              </a:rPr>
              <a:t>Kroppar i vila</a:t>
            </a:r>
            <a:endParaRPr kumimoji="0" lang="sv-SE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ktangel med rundade hörn 46"/>
          <p:cNvSpPr/>
          <p:nvPr/>
        </p:nvSpPr>
        <p:spPr bwMode="auto">
          <a:xfrm>
            <a:off x="5652120" y="1268760"/>
            <a:ext cx="2376264" cy="28803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400" b="1" dirty="0">
                <a:latin typeface="Times New Roman" pitchFamily="18" charset="0"/>
              </a:rPr>
              <a:t>Kraftgeometri, Jämvikt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ktangel med klippta hörn diagonalt 50"/>
          <p:cNvSpPr/>
          <p:nvPr/>
        </p:nvSpPr>
        <p:spPr bwMode="auto">
          <a:xfrm>
            <a:off x="7452320" y="2060848"/>
            <a:ext cx="792088" cy="360040"/>
          </a:xfrm>
          <a:prstGeom prst="snip2Diag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Hur?</a:t>
            </a:r>
          </a:p>
        </p:txBody>
      </p:sp>
      <p:sp>
        <p:nvSpPr>
          <p:cNvPr id="53" name="Rektangel med klippta hörn diagonalt 52"/>
          <p:cNvSpPr/>
          <p:nvPr/>
        </p:nvSpPr>
        <p:spPr bwMode="auto">
          <a:xfrm>
            <a:off x="7164288" y="4869160"/>
            <a:ext cx="1296144" cy="360040"/>
          </a:xfrm>
          <a:prstGeom prst="snip2Diag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Varför</a:t>
            </a:r>
          </a:p>
        </p:txBody>
      </p:sp>
      <p:sp>
        <p:nvSpPr>
          <p:cNvPr id="54" name="Rektangel med rundade hörn 53"/>
          <p:cNvSpPr/>
          <p:nvPr/>
        </p:nvSpPr>
        <p:spPr bwMode="auto">
          <a:xfrm>
            <a:off x="5652120" y="3429000"/>
            <a:ext cx="1656184" cy="21602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400" b="1" dirty="0">
                <a:latin typeface="Times New Roman" pitchFamily="18" charset="0"/>
              </a:rPr>
              <a:t>Kroppar i rörelse</a:t>
            </a:r>
            <a:endParaRPr kumimoji="0" lang="sv-SE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ktangel med rundade hörn 54"/>
          <p:cNvSpPr/>
          <p:nvPr/>
        </p:nvSpPr>
        <p:spPr bwMode="auto">
          <a:xfrm>
            <a:off x="7236296" y="2996952"/>
            <a:ext cx="1691680" cy="504056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400" b="1" dirty="0">
                <a:latin typeface="Times New Roman" pitchFamily="18" charset="0"/>
              </a:rPr>
              <a:t>Rörelse utan orsak = Rörelse geometri</a:t>
            </a:r>
            <a:endParaRPr kumimoji="0" lang="sv-SE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ektangel med rundade hörn 55"/>
          <p:cNvSpPr/>
          <p:nvPr/>
        </p:nvSpPr>
        <p:spPr bwMode="auto">
          <a:xfrm>
            <a:off x="7020272" y="4221088"/>
            <a:ext cx="1691680" cy="504056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sz="1400" b="1" dirty="0">
                <a:latin typeface="Times New Roman" pitchFamily="18" charset="0"/>
              </a:rPr>
              <a:t>¨Samband mellan kraft och rörelse</a:t>
            </a:r>
            <a:endParaRPr kumimoji="0" lang="sv-SE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473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MälardalensHögskola2">
      <a:dk1>
        <a:srgbClr val="000000"/>
      </a:dk1>
      <a:lt1>
        <a:srgbClr val="FFFFFF"/>
      </a:lt1>
      <a:dk2>
        <a:srgbClr val="808080"/>
      </a:dk2>
      <a:lt2>
        <a:srgbClr val="000000"/>
      </a:lt2>
      <a:accent1>
        <a:srgbClr val="FF8800"/>
      </a:accent1>
      <a:accent2>
        <a:srgbClr val="00AABB"/>
      </a:accent2>
      <a:accent3>
        <a:srgbClr val="990066"/>
      </a:accent3>
      <a:accent4>
        <a:srgbClr val="99CC55"/>
      </a:accent4>
      <a:accent5>
        <a:srgbClr val="FFDD00"/>
      </a:accent5>
      <a:accent6>
        <a:srgbClr val="EE55AA"/>
      </a:accent6>
      <a:hlink>
        <a:srgbClr val="00AABB"/>
      </a:hlink>
      <a:folHlink>
        <a:srgbClr val="99CC55"/>
      </a:folHlink>
    </a:clrScheme>
    <a:fontScheme name="Mälardalens högskola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</TotalTime>
  <Words>434</Words>
  <Application>Microsoft Macintosh PowerPoint</Application>
  <PresentationFormat>Bildspel på skärmen (4:3)</PresentationFormat>
  <Paragraphs>138</Paragraphs>
  <Slides>9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Calibri</vt:lpstr>
      <vt:lpstr>Georgia</vt:lpstr>
      <vt:lpstr>Times New Roman</vt:lpstr>
      <vt:lpstr>Office-tema</vt:lpstr>
      <vt:lpstr>PPU108  Mekanik, Statik 7,5 hp </vt:lpstr>
      <vt:lpstr>Mekanik indelning</vt:lpstr>
      <vt:lpstr>Överblick</vt:lpstr>
      <vt:lpstr>Mekanik - Introduktion</vt:lpstr>
      <vt:lpstr>Mekanik - Introduktion</vt:lpstr>
      <vt:lpstr>Newtons rörelselagar</vt:lpstr>
      <vt:lpstr>Mekanik - Introduktion</vt:lpstr>
      <vt:lpstr>Mekanik - Vektorer</vt:lpstr>
      <vt:lpstr>Hur hänger det ihop?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Kommunikationssektionen</dc:creator>
  <cp:lastModifiedBy>Niklas Friedler</cp:lastModifiedBy>
  <cp:revision>27</cp:revision>
  <dcterms:created xsi:type="dcterms:W3CDTF">2012-06-18T19:54:16Z</dcterms:created>
  <dcterms:modified xsi:type="dcterms:W3CDTF">2019-01-21T12:12:19Z</dcterms:modified>
</cp:coreProperties>
</file>