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 showGuides="1">
      <p:cViewPr varScale="1">
        <p:scale>
          <a:sx n="71" d="100"/>
          <a:sy n="71" d="100"/>
        </p:scale>
        <p:origin x="-1512" y="-120"/>
      </p:cViewPr>
      <p:guideLst>
        <p:guide orient="horz" pos="613"/>
        <p:guide orient="horz" pos="4079"/>
        <p:guide orient="horz" pos="3984"/>
        <p:guide pos="793"/>
        <p:guide pos="49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F0ACF-17B1-4B0C-9279-BA8C1FFE04F9}" type="datetimeFigureOut">
              <a:rPr lang="sv-SE" smtClean="0"/>
              <a:t>18-01-02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6B56D-241F-4243-BB82-52CD0FD93A2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10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7" descr="droppe.png"/>
          <p:cNvPicPr>
            <a:picLocks noChangeAspect="1"/>
          </p:cNvPicPr>
          <p:nvPr userDrawn="1"/>
        </p:nvPicPr>
        <p:blipFill>
          <a:blip r:embed="rId2"/>
          <a:srcRect l="88652"/>
          <a:stretch>
            <a:fillRect/>
          </a:stretch>
        </p:blipFill>
        <p:spPr bwMode="auto">
          <a:xfrm>
            <a:off x="0" y="2339975"/>
            <a:ext cx="28575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7" descr="dropp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21488" y="2357438"/>
            <a:ext cx="251936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6762" y="2092325"/>
            <a:ext cx="5893594" cy="1381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2" tIns="35712" rIns="35712" bIns="35712" numCol="1" anchor="b" anchorCtr="0" compatLnSpc="1">
            <a:prstTxWarp prst="textNoShape">
              <a:avLst/>
            </a:prstTxWarp>
          </a:bodyPr>
          <a:lstStyle>
            <a:lvl1pPr algn="l">
              <a:defRPr sz="4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noProof="0" dirty="0" err="1" smtClean="0">
                <a:sym typeface="Gill Sans" charset="0"/>
              </a:rPr>
              <a:t>Click</a:t>
            </a:r>
            <a:r>
              <a:rPr lang="sv-SE" noProof="0" dirty="0" smtClean="0">
                <a:sym typeface="Gill Sans" charset="0"/>
              </a:rPr>
              <a:t> to </a:t>
            </a:r>
            <a:r>
              <a:rPr lang="sv-SE" noProof="0" dirty="0" err="1" smtClean="0">
                <a:sym typeface="Gill Sans" charset="0"/>
              </a:rPr>
              <a:t>edit</a:t>
            </a:r>
            <a:r>
              <a:rPr lang="sv-SE" noProof="0" dirty="0" smtClean="0">
                <a:sym typeface="Gill Sans" charset="0"/>
              </a:rPr>
              <a:t> Master </a:t>
            </a:r>
            <a:r>
              <a:rPr lang="sv-SE" noProof="0" dirty="0" err="1" smtClean="0">
                <a:sym typeface="Gill Sans" charset="0"/>
              </a:rPr>
              <a:t>title</a:t>
            </a:r>
            <a:r>
              <a:rPr lang="sv-SE" noProof="0" dirty="0" smtClean="0">
                <a:sym typeface="Gill Sans" charset="0"/>
              </a:rPr>
              <a:t> </a:t>
            </a:r>
            <a:r>
              <a:rPr lang="sv-SE" noProof="0" dirty="0" err="1" smtClean="0">
                <a:sym typeface="Gill Sans" charset="0"/>
              </a:rPr>
              <a:t>style</a:t>
            </a:r>
            <a:endParaRPr lang="sv-SE" noProof="0" dirty="0">
              <a:sym typeface="Gill Sans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6762" y="3536156"/>
            <a:ext cx="5893594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2" tIns="35712" rIns="35712" bIns="35712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noProof="0" dirty="0" err="1" smtClean="0">
                <a:sym typeface="Gill Sans" charset="0"/>
              </a:rPr>
              <a:t>Click</a:t>
            </a:r>
            <a:r>
              <a:rPr lang="sv-SE" noProof="0" dirty="0" smtClean="0">
                <a:sym typeface="Gill Sans" charset="0"/>
              </a:rPr>
              <a:t> to </a:t>
            </a:r>
            <a:r>
              <a:rPr lang="sv-SE" noProof="0" dirty="0" err="1" smtClean="0">
                <a:sym typeface="Gill Sans" charset="0"/>
              </a:rPr>
              <a:t>edit</a:t>
            </a:r>
            <a:r>
              <a:rPr lang="sv-SE" noProof="0" dirty="0" smtClean="0">
                <a:sym typeface="Gill Sans" charset="0"/>
              </a:rPr>
              <a:t> Master text</a:t>
            </a:r>
            <a:endParaRPr lang="sv-SE" noProof="0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7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517522"/>
            <a:ext cx="6552728" cy="1281670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1258887" y="1772816"/>
            <a:ext cx="6626225" cy="455178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7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8888" y="1772816"/>
            <a:ext cx="3313112" cy="4551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3313113" cy="4551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259631" y="419138"/>
            <a:ext cx="6625481" cy="128167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782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8" y="1844824"/>
            <a:ext cx="3241104" cy="882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58888" y="2780927"/>
            <a:ext cx="3238500" cy="35277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3242693" cy="882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sv-SE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None/>
            </a:pPr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780927"/>
            <a:ext cx="3240088" cy="3527797"/>
          </a:xfrm>
          <a:prstGeom prst="rect">
            <a:avLst/>
          </a:prstGeom>
        </p:spPr>
        <p:txBody>
          <a:bodyPr/>
          <a:lstStyle>
            <a:lvl1pPr marL="273050" indent="-273050" algn="l" defTabSz="914400" rtl="0" eaLnBrk="1" latinLnBrk="0" hangingPunct="1">
              <a:spcBef>
                <a:spcPct val="20000"/>
              </a:spcBef>
              <a:buFont typeface="Georgia" pitchFamily="18" charset="0"/>
              <a:buChar char="●"/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3525" algn="l" defTabSz="914400" rtl="0" eaLnBrk="1" latinLnBrk="0" hangingPunct="1">
              <a:spcBef>
                <a:spcPct val="20000"/>
              </a:spcBef>
              <a:buFont typeface="Georgia" pitchFamily="18" charset="0"/>
              <a:buChar char="●"/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3050" algn="l" defTabSz="914400" rtl="0" eaLnBrk="1" latinLnBrk="0" hangingPunct="1">
              <a:spcBef>
                <a:spcPct val="20000"/>
              </a:spcBef>
              <a:buFont typeface="Georgia" pitchFamily="18" charset="0"/>
              <a:buChar char="●"/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078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93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03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71934" y="628652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90B832-2E4B-4EA2-A5F0-5881D11F6209}" type="datetime1">
              <a:rPr lang="sv-SE" smtClean="0"/>
              <a:pPr/>
              <a:t>18-01-02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1472" y="628652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Niklas Friedler MdH/IDT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30C5E-419F-43F4-A48A-7B446000CFB1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00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5" descr="droppe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31775" y="332656"/>
            <a:ext cx="10731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latshållare för rubrik 12"/>
          <p:cNvSpPr>
            <a:spLocks noGrp="1"/>
          </p:cNvSpPr>
          <p:nvPr>
            <p:ph type="title"/>
          </p:nvPr>
        </p:nvSpPr>
        <p:spPr>
          <a:xfrm>
            <a:off x="1259632" y="419138"/>
            <a:ext cx="6552728" cy="128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1258887" y="1783357"/>
            <a:ext cx="66262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4"/>
          </p:nvPr>
        </p:nvSpPr>
        <p:spPr>
          <a:xfrm>
            <a:off x="7885112" y="6282158"/>
            <a:ext cx="801687" cy="243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E21FFC3D-594F-4CAE-AAA5-4C355564146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64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ftr="0" dt="0"/>
  <p:txStyles>
    <p:titleStyle>
      <a:lvl1pPr marL="0" marR="0" indent="0" algn="l" defTabSz="914400" rtl="0" eaLnBrk="0" fontAlgn="base" latinLnBrk="0" hangingPunct="0">
        <a:lnSpc>
          <a:spcPts val="4000"/>
        </a:lnSpc>
        <a:spcBef>
          <a:spcPct val="0"/>
        </a:spcBef>
        <a:spcAft>
          <a:spcPct val="0"/>
        </a:spcAft>
        <a:buNone/>
        <a:tabLst/>
        <a:defRPr lang="sv-SE" sz="3600" b="1" u="none" kern="1200" noProof="0" dirty="0">
          <a:solidFill>
            <a:schemeClr val="tx1"/>
          </a:solidFill>
          <a:latin typeface="+mj-lt"/>
          <a:ea typeface="+mj-ea"/>
          <a:cs typeface="Arial"/>
          <a:sym typeface="Gill Sans" charset="0"/>
        </a:defRPr>
      </a:lvl1pPr>
    </p:titleStyle>
    <p:bodyStyle>
      <a:lvl1pPr marL="273050" indent="-273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Georgia" pitchFamily="18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3525" algn="l" defTabSz="914400" rtl="0" eaLnBrk="1" latinLnBrk="0" hangingPunct="1">
        <a:spcBef>
          <a:spcPct val="20000"/>
        </a:spcBef>
        <a:buClr>
          <a:schemeClr val="accent2"/>
        </a:buClr>
        <a:buFont typeface="Georgia" pitchFamily="18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3050" algn="l" defTabSz="914400" rtl="0" eaLnBrk="1" latinLnBrk="0" hangingPunct="1">
        <a:spcBef>
          <a:spcPct val="20000"/>
        </a:spcBef>
        <a:buClr>
          <a:schemeClr val="accent3"/>
        </a:buClr>
        <a:buFont typeface="Georgia" pitchFamily="18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rial" charset="0"/>
                <a:sym typeface="Arial" charset="0"/>
              </a:rPr>
              <a:t>Föreläsning </a:t>
            </a:r>
            <a:r>
              <a:rPr lang="sv-SE" dirty="0" smtClean="0">
                <a:latin typeface="Arial" charset="0"/>
                <a:sym typeface="Arial" charset="0"/>
              </a:rPr>
              <a:t>3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Jämvikt 2-D</a:t>
            </a:r>
          </a:p>
          <a:p>
            <a:endParaRPr lang="sv-SE" dirty="0"/>
          </a:p>
          <a:p>
            <a:r>
              <a:rPr lang="sv-SE" dirty="0" smtClean="0"/>
              <a:t>Niklas Friedler</a:t>
            </a:r>
          </a:p>
        </p:txBody>
      </p:sp>
    </p:spTree>
    <p:extLst>
      <p:ext uri="{BB962C8B-B14F-4D97-AF65-F5344CB8AC3E}">
        <p14:creationId xmlns:p14="http://schemas.microsoft.com/office/powerpoint/2010/main" val="136547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Friläggning</a:t>
            </a:r>
            <a:endParaRPr lang="sv-SE" dirty="0"/>
          </a:p>
        </p:txBody>
      </p:sp>
      <p:pic>
        <p:nvPicPr>
          <p:cNvPr id="7" name="Platshållare för innehåll 6" descr="reaktionskrafter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02" r="52322" b="49687"/>
          <a:stretch/>
        </p:blipFill>
        <p:spPr>
          <a:xfrm>
            <a:off x="1500166" y="1658618"/>
            <a:ext cx="6126843" cy="4199273"/>
          </a:xfr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C5E-419F-43F4-A48A-7B446000CFB1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48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Friläggning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C5E-419F-43F4-A48A-7B446000CFB1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9" name="Platshållare för innehåll 8" descr="reaktionskrafter.jpg"/>
          <p:cNvPicPr>
            <a:picLocks noGrp="1" noChangeAspect="1"/>
          </p:cNvPicPr>
          <p:nvPr>
            <p:ph idx="1"/>
          </p:nvPr>
        </p:nvPicPr>
        <p:blipFill>
          <a:blip r:embed="rId2"/>
          <a:srcRect t="50674" r="52093"/>
          <a:stretch>
            <a:fillRect/>
          </a:stretch>
        </p:blipFill>
        <p:spPr>
          <a:xfrm>
            <a:off x="1500166" y="1500174"/>
            <a:ext cx="5985064" cy="4357718"/>
          </a:xfrm>
        </p:spPr>
      </p:pic>
    </p:spTree>
    <p:extLst>
      <p:ext uri="{BB962C8B-B14F-4D97-AF65-F5344CB8AC3E}">
        <p14:creationId xmlns:p14="http://schemas.microsoft.com/office/powerpoint/2010/main" val="903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Beräkningsgång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</a:t>
            </a:r>
          </a:p>
          <a:p>
            <a:pPr lvl="1"/>
            <a:r>
              <a:rPr lang="sv-SE" dirty="0" smtClean="0"/>
              <a:t>Vad är givet</a:t>
            </a:r>
          </a:p>
          <a:p>
            <a:pPr lvl="1"/>
            <a:r>
              <a:rPr lang="sv-SE" dirty="0" smtClean="0"/>
              <a:t>Vad är sökt: inför symboler</a:t>
            </a:r>
          </a:p>
          <a:p>
            <a:r>
              <a:rPr lang="sv-SE" dirty="0" smtClean="0"/>
              <a:t>2</a:t>
            </a:r>
          </a:p>
          <a:p>
            <a:pPr lvl="1"/>
            <a:r>
              <a:rPr lang="sv-SE" dirty="0" smtClean="0"/>
              <a:t>Frilägg och sätt ut samtliga krafter och moment. </a:t>
            </a:r>
          </a:p>
          <a:p>
            <a:pPr lvl="1"/>
            <a:r>
              <a:rPr lang="sv-SE" dirty="0" smtClean="0"/>
              <a:t>Koordinatsystem</a:t>
            </a:r>
          </a:p>
          <a:p>
            <a:r>
              <a:rPr lang="sv-SE" dirty="0" smtClean="0"/>
              <a:t>3</a:t>
            </a:r>
          </a:p>
          <a:p>
            <a:pPr lvl="1"/>
            <a:r>
              <a:rPr lang="sv-SE" dirty="0" smtClean="0"/>
              <a:t>Jämviktsekvationerna. Lika många ekvationer som obekanta. (Välställt)</a:t>
            </a:r>
          </a:p>
          <a:p>
            <a:r>
              <a:rPr lang="sv-SE" dirty="0" smtClean="0"/>
              <a:t>4</a:t>
            </a:r>
          </a:p>
          <a:p>
            <a:pPr lvl="1"/>
            <a:r>
              <a:rPr lang="sv-SE" dirty="0" smtClean="0"/>
              <a:t>Lösning</a:t>
            </a:r>
          </a:p>
          <a:p>
            <a:r>
              <a:rPr lang="sv-SE" dirty="0" smtClean="0"/>
              <a:t>5</a:t>
            </a:r>
          </a:p>
          <a:p>
            <a:pPr lvl="1"/>
            <a:r>
              <a:rPr lang="sv-SE" dirty="0" smtClean="0"/>
              <a:t>Kontrollera svaret, är det rimligt?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B832-2E4B-4EA2-A5F0-5881D11F6209}" type="datetime1">
              <a:rPr lang="sv-SE" smtClean="0"/>
              <a:pPr/>
              <a:t>18-01-02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Niklas Friedler </a:t>
            </a:r>
            <a:r>
              <a:rPr lang="sv-SE" dirty="0" err="1" smtClean="0"/>
              <a:t>MdH</a:t>
            </a:r>
            <a:r>
              <a:rPr lang="sv-SE" dirty="0" smtClean="0"/>
              <a:t>/IDT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C5E-419F-43F4-A48A-7B446000CFB1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84906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52728" cy="1281670"/>
          </a:xfrm>
        </p:spPr>
        <p:txBody>
          <a:bodyPr/>
          <a:lstStyle/>
          <a:p>
            <a:r>
              <a:rPr lang="sv-SE" dirty="0" smtClean="0"/>
              <a:t>Trigonometri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571472" y="628652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Niklas Friedler MdH/IDT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6572264" y="6286520"/>
            <a:ext cx="1905000" cy="457200"/>
          </a:xfrm>
          <a:prstGeom prst="rect">
            <a:avLst/>
          </a:prstGeom>
        </p:spPr>
        <p:txBody>
          <a:bodyPr/>
          <a:lstStyle/>
          <a:p>
            <a:fld id="{A8830C5E-419F-43F4-A48A-7B446000CFB1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7" name="Bildobjekt 6" descr="trigonometri.jpg"/>
          <p:cNvPicPr>
            <a:picLocks noChangeAspect="1"/>
          </p:cNvPicPr>
          <p:nvPr/>
        </p:nvPicPr>
        <p:blipFill>
          <a:blip r:embed="rId2"/>
          <a:srcRect t="11458" b="36458"/>
          <a:stretch>
            <a:fillRect/>
          </a:stretch>
        </p:blipFill>
        <p:spPr>
          <a:xfrm>
            <a:off x="1071538" y="1214422"/>
            <a:ext cx="6429420" cy="47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1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Statik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4" name="Bildobjekt 3" descr="HOME:00206B66057712020915380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4" t="11649" r="5525" b="48289"/>
          <a:stretch/>
        </p:blipFill>
        <p:spPr bwMode="auto">
          <a:xfrm>
            <a:off x="1115616" y="1412776"/>
            <a:ext cx="7200800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495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älardalensHögskola2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FF8800"/>
      </a:accent1>
      <a:accent2>
        <a:srgbClr val="00AABB"/>
      </a:accent2>
      <a:accent3>
        <a:srgbClr val="990066"/>
      </a:accent3>
      <a:accent4>
        <a:srgbClr val="99CC55"/>
      </a:accent4>
      <a:accent5>
        <a:srgbClr val="FFDD00"/>
      </a:accent5>
      <a:accent6>
        <a:srgbClr val="EE55AA"/>
      </a:accent6>
      <a:hlink>
        <a:srgbClr val="00AABB"/>
      </a:hlink>
      <a:folHlink>
        <a:srgbClr val="99CC55"/>
      </a:folHlink>
    </a:clrScheme>
    <a:fontScheme name="Mälardalens högskola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72</Words>
  <Application>Microsoft Macintosh PowerPoint</Application>
  <PresentationFormat>Bildspel på skärmen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Föreläsning 3</vt:lpstr>
      <vt:lpstr>Friläggning</vt:lpstr>
      <vt:lpstr>Friläggning</vt:lpstr>
      <vt:lpstr>Beräkningsgång</vt:lpstr>
      <vt:lpstr>Trigonometri</vt:lpstr>
      <vt:lpstr>Statik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Kommunikationssektionen</dc:creator>
  <cp:lastModifiedBy>Niklas Friedler</cp:lastModifiedBy>
  <cp:revision>15</cp:revision>
  <dcterms:created xsi:type="dcterms:W3CDTF">2012-06-18T19:54:16Z</dcterms:created>
  <dcterms:modified xsi:type="dcterms:W3CDTF">2018-01-02T21:56:44Z</dcterms:modified>
</cp:coreProperties>
</file>